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61" r:id="rId2"/>
    <p:sldId id="263" r:id="rId3"/>
    <p:sldId id="264" r:id="rId4"/>
    <p:sldId id="265" r:id="rId5"/>
    <p:sldId id="274" r:id="rId6"/>
    <p:sldId id="266" r:id="rId7"/>
    <p:sldId id="267" r:id="rId8"/>
    <p:sldId id="275" r:id="rId9"/>
    <p:sldId id="276" r:id="rId10"/>
    <p:sldId id="268" r:id="rId11"/>
    <p:sldId id="277" r:id="rId12"/>
    <p:sldId id="269" r:id="rId13"/>
    <p:sldId id="270" r:id="rId14"/>
    <p:sldId id="272" r:id="rId15"/>
    <p:sldId id="271" r:id="rId16"/>
    <p:sldId id="273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706" autoAdjust="0"/>
  </p:normalViewPr>
  <p:slideViewPr>
    <p:cSldViewPr snapToGrid="0">
      <p:cViewPr varScale="1">
        <p:scale>
          <a:sx n="60" d="100"/>
          <a:sy n="60" d="100"/>
        </p:scale>
        <p:origin x="906" y="6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247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TARAPARK CHUTISAMOOOT" userId="d31bb2a0-e584-43d1-b8c6-0a4fc0a90f10" providerId="ADAL" clId="{3CE4D836-3C62-4F2F-AF2A-E1244065F0DC}"/>
    <pc:docChg chg="custSel modSld">
      <pc:chgData name="PATTARAPARK CHUTISAMOOOT" userId="d31bb2a0-e584-43d1-b8c6-0a4fc0a90f10" providerId="ADAL" clId="{3CE4D836-3C62-4F2F-AF2A-E1244065F0DC}" dt="2022-02-09T06:23:05.571" v="203" actId="20577"/>
      <pc:docMkLst>
        <pc:docMk/>
      </pc:docMkLst>
      <pc:sldChg chg="modNotesTx">
        <pc:chgData name="PATTARAPARK CHUTISAMOOOT" userId="d31bb2a0-e584-43d1-b8c6-0a4fc0a90f10" providerId="ADAL" clId="{3CE4D836-3C62-4F2F-AF2A-E1244065F0DC}" dt="2022-02-09T06:17:42.961" v="199" actId="20577"/>
        <pc:sldMkLst>
          <pc:docMk/>
          <pc:sldMk cId="3268019144" sldId="274"/>
        </pc:sldMkLst>
      </pc:sldChg>
      <pc:sldChg chg="modSp mod">
        <pc:chgData name="PATTARAPARK CHUTISAMOOOT" userId="d31bb2a0-e584-43d1-b8c6-0a4fc0a90f10" providerId="ADAL" clId="{3CE4D836-3C62-4F2F-AF2A-E1244065F0DC}" dt="2022-02-09T06:23:05.571" v="203" actId="20577"/>
        <pc:sldMkLst>
          <pc:docMk/>
          <pc:sldMk cId="3324101308" sldId="277"/>
        </pc:sldMkLst>
        <pc:spChg chg="mod">
          <ac:chgData name="PATTARAPARK CHUTISAMOOOT" userId="d31bb2a0-e584-43d1-b8c6-0a4fc0a90f10" providerId="ADAL" clId="{3CE4D836-3C62-4F2F-AF2A-E1244065F0DC}" dt="2022-02-09T06:23:05.571" v="203" actId="20577"/>
          <ac:spMkLst>
            <pc:docMk/>
            <pc:sldMk cId="3324101308" sldId="277"/>
            <ac:spMk id="4" creationId="{14AF3904-7D29-4A7E-8B3E-7F9465650E2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jpg>
</file>

<file path=ppt/media/image14.gif>
</file>

<file path=ppt/media/image15.jpg>
</file>

<file path=ppt/media/image16.jpg>
</file>

<file path=ppt/media/image17.png>
</file>

<file path=ppt/media/image18.jpeg>
</file>

<file path=ppt/media/image19.png>
</file>

<file path=ppt/media/image2.jpeg>
</file>

<file path=ppt/media/image20.png>
</file>

<file path=ppt/media/image21.jpeg>
</file>

<file path=ppt/media/image22.gif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png>
</file>

<file path=ppt/media/image43.png>
</file>

<file path=ppt/media/image44.png>
</file>

<file path=ppt/media/image7.jpeg>
</file>

<file path=ppt/media/image8.gif>
</file>

<file path=ppt/media/image9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check the distance by using VST operations. This will allow the card to turn automatically with some coding.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0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459954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  <a:latin typeface="+mn-lt"/>
                <a:cs typeface="DilleniaUPC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200" b="0">
                <a:solidFill>
                  <a:schemeClr val="accent1">
                    <a:lumMod val="75000"/>
                  </a:schemeClr>
                </a:solidFill>
                <a:latin typeface="+mn-lt"/>
                <a:cs typeface="DilleniaUPC" panose="02020603050405020304" pitchFamily="18" charset="-34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773D7F5-2305-40BF-9C1A-0442E49BE7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63920" y="21359"/>
            <a:ext cx="1607444" cy="80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2/9/2022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2/9/2022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25430E1-8BDA-4BB7-930D-F655EB4F3A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556" y="0"/>
            <a:ext cx="1607444" cy="80372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DEC2D41-D524-40F4-A8D2-3205169D47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3139" y="107567"/>
            <a:ext cx="9601200" cy="785568"/>
          </a:xfrm>
        </p:spPr>
        <p:txBody>
          <a:bodyPr>
            <a:normAutofit/>
          </a:bodyPr>
          <a:lstStyle>
            <a:lvl1pPr>
              <a:defRPr sz="3600">
                <a:latin typeface="+mj-lt"/>
                <a:cs typeface="DilleniaUPC" panose="02020603050405020304" pitchFamily="18" charset="-34"/>
              </a:defRPr>
            </a:lvl1pPr>
          </a:lstStyle>
          <a:p>
            <a:r>
              <a:rPr lang="en-US" dirty="0"/>
              <a:t>Head </a:t>
            </a:r>
            <a:r>
              <a:rPr lang="th-TH" dirty="0"/>
              <a:t>หัวข้อ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0E95144-2E5D-4ECC-8DF8-73076B7E41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0611" y="1265275"/>
            <a:ext cx="10910777" cy="5156791"/>
          </a:xfrm>
        </p:spPr>
        <p:txBody>
          <a:bodyPr>
            <a:normAutofit lnSpcReduction="10000"/>
          </a:bodyPr>
          <a:lstStyle>
            <a:lvl1pPr>
              <a:defRPr sz="2800">
                <a:latin typeface="+mn-lt"/>
                <a:cs typeface="DilleniaUPC" panose="02020603050405020304" pitchFamily="18" charset="-34"/>
              </a:defRPr>
            </a:lvl1pPr>
          </a:lstStyle>
          <a:p>
            <a:r>
              <a:rPr lang="en-US" dirty="0"/>
              <a:t>One</a:t>
            </a:r>
            <a:r>
              <a:rPr lang="th-TH" dirty="0"/>
              <a:t> หัวข้อ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52C341-E780-45E3-A343-757063B58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Intelligent Devices and Digital Systems, CIE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BD6BDB-11FA-4084-BEF8-9B87B029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89688" y="6289679"/>
            <a:ext cx="2094505" cy="222436"/>
          </a:xfrm>
        </p:spPr>
        <p:txBody>
          <a:bodyPr/>
          <a:lstStyle/>
          <a:p>
            <a:r>
              <a:rPr lang="en-US" dirty="0" err="1"/>
              <a:t>Dr.Sumek</a:t>
            </a:r>
            <a:r>
              <a:rPr lang="en-US" dirty="0"/>
              <a:t> Wisayataksin</a:t>
            </a:r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2/9/2022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2/9/2022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2/9/2022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D2E0E0-7E71-4E7F-8498-262C2970A297}"/>
              </a:ext>
            </a:extLst>
          </p:cNvPr>
          <p:cNvSpPr txBox="1"/>
          <p:nvPr userDrawn="1"/>
        </p:nvSpPr>
        <p:spPr>
          <a:xfrm>
            <a:off x="902677" y="621323"/>
            <a:ext cx="9956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English </a:t>
            </a:r>
            <a:r>
              <a:rPr lang="th-TH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ไทย </a:t>
            </a:r>
            <a:r>
              <a:rPr lang="en-US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Test</a:t>
            </a:r>
            <a:r>
              <a:rPr lang="th-TH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 </a:t>
            </a:r>
            <a:r>
              <a:rPr lang="en-US" sz="2800" dirty="0">
                <a:latin typeface="DilleniaUPC" panose="02020603050405020304" pitchFamily="18" charset="-34"/>
                <a:cs typeface="DilleniaUPC" panose="02020603050405020304" pitchFamily="18" charset="-34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2/9/2022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2/9/2022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266005"/>
            <a:ext cx="9604310" cy="721550"/>
          </a:xfrm>
        </p:spPr>
        <p:txBody>
          <a:bodyPr>
            <a:normAutofit fontScale="90000"/>
          </a:bodyPr>
          <a:lstStyle/>
          <a:p>
            <a:pPr algn="r"/>
            <a:r>
              <a:rPr lang="en-US" sz="3600" dirty="0"/>
              <a:t>Arduino Lab 4 : Temperature Sensor , LCD</a:t>
            </a:r>
            <a:br>
              <a:rPr lang="en-US" sz="3600" dirty="0"/>
            </a:br>
            <a:r>
              <a:rPr lang="en-US" sz="3600" dirty="0"/>
              <a:t>and Soldering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3604438"/>
            <a:ext cx="9604310" cy="1626782"/>
          </a:xfrm>
        </p:spPr>
        <p:txBody>
          <a:bodyPr/>
          <a:lstStyle/>
          <a:p>
            <a:pPr algn="r"/>
            <a:r>
              <a:rPr lang="en-US" sz="1800" dirty="0"/>
              <a:t>Asst. </a:t>
            </a:r>
            <a:r>
              <a:rPr lang="en-US" sz="1800"/>
              <a:t>Prof. Dr</a:t>
            </a:r>
            <a:r>
              <a:rPr lang="en-US" sz="1800" dirty="0" err="1"/>
              <a:t>.Sumek</a:t>
            </a:r>
            <a:r>
              <a:rPr lang="en-US" sz="1800" dirty="0"/>
              <a:t>  Wisayataksin</a:t>
            </a:r>
          </a:p>
          <a:p>
            <a:pPr algn="r"/>
            <a:endParaRPr lang="en-US" sz="1800" dirty="0"/>
          </a:p>
          <a:p>
            <a:pPr algn="r"/>
            <a:r>
              <a:rPr lang="en-US" sz="1800" dirty="0"/>
              <a:t>Faculty of Engineering</a:t>
            </a:r>
          </a:p>
          <a:p>
            <a:pPr algn="r"/>
            <a:r>
              <a:rPr lang="en-US" sz="1800" dirty="0"/>
              <a:t>King Mongkut’s Institute of Technology </a:t>
            </a:r>
            <a:r>
              <a:rPr lang="en-US" sz="1800" dirty="0" err="1"/>
              <a:t>Ladkrabang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56D8-1C04-4489-9A9F-7EB285940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LCD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2436C-9DBA-43CF-897B-BB6123571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185762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It is a simplest display with 16 Character x 2 Line.</a:t>
            </a:r>
          </a:p>
          <a:p>
            <a:r>
              <a:rPr lang="en-US" dirty="0"/>
              <a:t>Easy to Control using a parallel port.</a:t>
            </a:r>
          </a:p>
        </p:txBody>
      </p:sp>
      <p:pic>
        <p:nvPicPr>
          <p:cNvPr id="4" name="Picture 2" descr="Image result for lcd module">
            <a:extLst>
              <a:ext uri="{FF2B5EF4-FFF2-40B4-BE49-F238E27FC236}">
                <a16:creationId xmlns:a16="http://schemas.microsoft.com/office/drawing/2014/main" id="{3AE19C05-6318-4AA9-9FDB-E85CC61DD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11" y="3764156"/>
            <a:ext cx="4623754" cy="2185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result for LCD arduino">
            <a:extLst>
              <a:ext uri="{FF2B5EF4-FFF2-40B4-BE49-F238E27FC236}">
                <a16:creationId xmlns:a16="http://schemas.microsoft.com/office/drawing/2014/main" id="{71776B5C-BBBB-48A6-876F-E6A970E34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673" y="2399522"/>
            <a:ext cx="4623754" cy="3438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96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89AEA-BEBA-4159-AFA0-7BD35711B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LCD Display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14AF3904-7D29-4A7E-8B3E-7F9465650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390" y="1047161"/>
            <a:ext cx="4766276" cy="5156791"/>
          </a:xfrm>
        </p:spPr>
        <p:txBody>
          <a:bodyPr>
            <a:normAutofit/>
          </a:bodyPr>
          <a:lstStyle/>
          <a:p>
            <a:r>
              <a:rPr lang="en-US" b="1" dirty="0"/>
              <a:t>VSS </a:t>
            </a:r>
            <a:r>
              <a:rPr lang="en-US" dirty="0"/>
              <a:t>: GND</a:t>
            </a:r>
            <a:endParaRPr lang="th-TH" dirty="0"/>
          </a:p>
          <a:p>
            <a:r>
              <a:rPr lang="en-US" b="1"/>
              <a:t>VCC</a:t>
            </a:r>
            <a:r>
              <a:rPr lang="en-US"/>
              <a:t>: </a:t>
            </a:r>
            <a:r>
              <a:rPr lang="en-US" dirty="0"/>
              <a:t>5V </a:t>
            </a:r>
          </a:p>
          <a:p>
            <a:r>
              <a:rPr lang="en-US" b="1" dirty="0"/>
              <a:t>VEE</a:t>
            </a:r>
            <a:r>
              <a:rPr lang="en-US" baseline="-25000" dirty="0"/>
              <a:t> </a:t>
            </a:r>
            <a:r>
              <a:rPr lang="en-US" dirty="0"/>
              <a:t>: Contrast Adjust</a:t>
            </a:r>
            <a:endParaRPr lang="th-TH" dirty="0"/>
          </a:p>
          <a:p>
            <a:r>
              <a:rPr lang="en-US" b="1" dirty="0"/>
              <a:t>RS</a:t>
            </a:r>
            <a:r>
              <a:rPr lang="en-US" dirty="0"/>
              <a:t> : Register Select </a:t>
            </a:r>
          </a:p>
          <a:p>
            <a:pPr marL="0" indent="0">
              <a:buNone/>
            </a:pPr>
            <a:r>
              <a:rPr lang="en-US" dirty="0"/>
              <a:t>       RS = 0 : Command</a:t>
            </a:r>
            <a:endParaRPr lang="th-TH" dirty="0"/>
          </a:p>
          <a:p>
            <a:pPr marL="0" indent="0">
              <a:buNone/>
            </a:pPr>
            <a:r>
              <a:rPr lang="th-TH" dirty="0"/>
              <a:t>     </a:t>
            </a:r>
            <a:r>
              <a:rPr lang="en-US" dirty="0"/>
              <a:t>   RS = 1 :  Data</a:t>
            </a:r>
          </a:p>
          <a:p>
            <a:r>
              <a:rPr lang="en-US" dirty="0"/>
              <a:t>RW : Read/ Write</a:t>
            </a:r>
          </a:p>
          <a:p>
            <a:pPr marL="0" indent="0">
              <a:buNone/>
            </a:pPr>
            <a:r>
              <a:rPr lang="en-US" dirty="0"/>
              <a:t>       RW = 0 : Write</a:t>
            </a:r>
            <a:endParaRPr lang="th-TH" dirty="0"/>
          </a:p>
          <a:p>
            <a:endParaRPr lang="en-US" dirty="0"/>
          </a:p>
        </p:txBody>
      </p:sp>
      <p:pic>
        <p:nvPicPr>
          <p:cNvPr id="5" name="Picture 2" descr="Image result for lcd arduino">
            <a:extLst>
              <a:ext uri="{FF2B5EF4-FFF2-40B4-BE49-F238E27FC236}">
                <a16:creationId xmlns:a16="http://schemas.microsoft.com/office/drawing/2014/main" id="{3E8A3B83-7705-4395-A30B-D735AB735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0267" y="3006917"/>
            <a:ext cx="4184072" cy="264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5339BD29-F7F6-480A-8A49-03A5B5AABBCE}"/>
              </a:ext>
            </a:extLst>
          </p:cNvPr>
          <p:cNvSpPr txBox="1">
            <a:spLocks/>
          </p:cNvSpPr>
          <p:nvPr/>
        </p:nvSpPr>
        <p:spPr>
          <a:xfrm>
            <a:off x="4903618" y="893135"/>
            <a:ext cx="4766276" cy="5156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800" kern="1200">
                <a:solidFill>
                  <a:schemeClr val="tx1"/>
                </a:solidFill>
                <a:latin typeface="+mn-lt"/>
                <a:ea typeface="+mn-ea"/>
                <a:cs typeface="DilleniaUPC" panose="02020603050405020304" pitchFamily="18" charset="-34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E : </a:t>
            </a:r>
            <a:r>
              <a:rPr lang="en-US" dirty="0"/>
              <a:t>Enable</a:t>
            </a:r>
          </a:p>
          <a:p>
            <a:r>
              <a:rPr lang="en-US" b="1" dirty="0"/>
              <a:t>D7-D0 : </a:t>
            </a:r>
            <a:r>
              <a:rPr lang="en-US" dirty="0"/>
              <a:t>Parallel Data</a:t>
            </a:r>
          </a:p>
          <a:p>
            <a:r>
              <a:rPr lang="en-US" dirty="0"/>
              <a:t>LED+/- : Backlight</a:t>
            </a:r>
            <a:endParaRPr lang="th-TH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10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Image result for DHT11">
            <a:extLst>
              <a:ext uri="{FF2B5EF4-FFF2-40B4-BE49-F238E27FC236}">
                <a16:creationId xmlns:a16="http://schemas.microsoft.com/office/drawing/2014/main" id="{3D3F9F49-E837-4629-B5E6-F530E9661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371277">
            <a:off x="336234" y="2320021"/>
            <a:ext cx="1900971" cy="1425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E76FA7-3AAC-4E9C-8925-E8E14F519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4.1 : Thermometer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B8C4F-3F7E-4624-82C8-56D1154A8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893135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Connect DHT22 and LCD to Arduino as shown below.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E0F972-FE5D-40E6-8214-30D194AFF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563" y="2804801"/>
            <a:ext cx="4352368" cy="325655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7848C4F-BD16-419C-8846-3E870B8D54AA}"/>
              </a:ext>
            </a:extLst>
          </p:cNvPr>
          <p:cNvCxnSpPr>
            <a:cxnSpLocks/>
          </p:cNvCxnSpPr>
          <p:nvPr/>
        </p:nvCxnSpPr>
        <p:spPr>
          <a:xfrm flipV="1">
            <a:off x="765126" y="4016012"/>
            <a:ext cx="316690" cy="902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9D20A05-DCF5-4655-90AA-A63BA8E77B29}"/>
              </a:ext>
            </a:extLst>
          </p:cNvPr>
          <p:cNvCxnSpPr>
            <a:cxnSpLocks/>
          </p:cNvCxnSpPr>
          <p:nvPr/>
        </p:nvCxnSpPr>
        <p:spPr>
          <a:xfrm flipV="1">
            <a:off x="1066660" y="4016012"/>
            <a:ext cx="189686" cy="902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7A2C8D9-3A44-42CD-8382-FE70FF3907BC}"/>
              </a:ext>
            </a:extLst>
          </p:cNvPr>
          <p:cNvCxnSpPr>
            <a:cxnSpLocks/>
          </p:cNvCxnSpPr>
          <p:nvPr/>
        </p:nvCxnSpPr>
        <p:spPr>
          <a:xfrm flipV="1">
            <a:off x="1446032" y="4119726"/>
            <a:ext cx="0" cy="762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4A1025-B4D7-4016-87D6-008D28C3CE5E}"/>
              </a:ext>
            </a:extLst>
          </p:cNvPr>
          <p:cNvSpPr txBox="1"/>
          <p:nvPr/>
        </p:nvSpPr>
        <p:spPr>
          <a:xfrm>
            <a:off x="509453" y="4882198"/>
            <a:ext cx="494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87BDD8-CEFF-45B3-9815-CE70167DE2B7}"/>
              </a:ext>
            </a:extLst>
          </p:cNvPr>
          <p:cNvSpPr txBox="1"/>
          <p:nvPr/>
        </p:nvSpPr>
        <p:spPr>
          <a:xfrm>
            <a:off x="918315" y="4937813"/>
            <a:ext cx="57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8B3601-FB44-4DC6-8185-5A6FC0D597F9}"/>
              </a:ext>
            </a:extLst>
          </p:cNvPr>
          <p:cNvSpPr txBox="1"/>
          <p:nvPr/>
        </p:nvSpPr>
        <p:spPr>
          <a:xfrm>
            <a:off x="1205995" y="4901519"/>
            <a:ext cx="903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pic>
        <p:nvPicPr>
          <p:cNvPr id="3074" name="Picture 2" descr="Image result for lcd arduino">
            <a:extLst>
              <a:ext uri="{FF2B5EF4-FFF2-40B4-BE49-F238E27FC236}">
                <a16:creationId xmlns:a16="http://schemas.microsoft.com/office/drawing/2014/main" id="{38AE11C7-9D7A-43E7-AEEF-9255AAB00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9999" y="3510257"/>
            <a:ext cx="4184072" cy="264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54D9106-2FEC-4AF7-98FF-F630786D78A5}"/>
              </a:ext>
            </a:extLst>
          </p:cNvPr>
          <p:cNvSpPr/>
          <p:nvPr/>
        </p:nvSpPr>
        <p:spPr>
          <a:xfrm>
            <a:off x="7467753" y="3510257"/>
            <a:ext cx="2611594" cy="9206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76FF7A-14F4-4D35-BA8E-7ED9F4C488C3}"/>
              </a:ext>
            </a:extLst>
          </p:cNvPr>
          <p:cNvSpPr txBox="1"/>
          <p:nvPr/>
        </p:nvSpPr>
        <p:spPr>
          <a:xfrm>
            <a:off x="7077853" y="3169238"/>
            <a:ext cx="4184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 5V 12 GND 11  5 4 3 2 5V GND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3A71B7-3640-47C4-B6EE-6A7567D57B8F}"/>
              </a:ext>
            </a:extLst>
          </p:cNvPr>
          <p:cNvCxnSpPr/>
          <p:nvPr/>
        </p:nvCxnSpPr>
        <p:spPr>
          <a:xfrm>
            <a:off x="7374587" y="3510257"/>
            <a:ext cx="192947" cy="920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3D588A5-45CC-474D-880F-CD20ECFC0564}"/>
              </a:ext>
            </a:extLst>
          </p:cNvPr>
          <p:cNvCxnSpPr/>
          <p:nvPr/>
        </p:nvCxnSpPr>
        <p:spPr>
          <a:xfrm flipH="1">
            <a:off x="7735313" y="3510257"/>
            <a:ext cx="117446" cy="920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7D166BB-D2DC-4EB1-8878-3FB8E184BF4E}"/>
              </a:ext>
            </a:extLst>
          </p:cNvPr>
          <p:cNvCxnSpPr/>
          <p:nvPr/>
        </p:nvCxnSpPr>
        <p:spPr>
          <a:xfrm flipH="1">
            <a:off x="8082450" y="3465318"/>
            <a:ext cx="117446" cy="920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D219C2D-54B9-470A-B48D-D285AABB10C4}"/>
              </a:ext>
            </a:extLst>
          </p:cNvPr>
          <p:cNvCxnSpPr>
            <a:cxnSpLocks/>
          </p:cNvCxnSpPr>
          <p:nvPr/>
        </p:nvCxnSpPr>
        <p:spPr>
          <a:xfrm flipH="1">
            <a:off x="8242727" y="3501944"/>
            <a:ext cx="329404" cy="887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38E7D70-4E39-4820-BC31-BE780856336D}"/>
              </a:ext>
            </a:extLst>
          </p:cNvPr>
          <p:cNvCxnSpPr>
            <a:cxnSpLocks/>
          </p:cNvCxnSpPr>
          <p:nvPr/>
        </p:nvCxnSpPr>
        <p:spPr>
          <a:xfrm flipH="1">
            <a:off x="8383421" y="3465318"/>
            <a:ext cx="738926" cy="924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9831B7D-936F-4EAC-8DF0-A846143C0AC9}"/>
              </a:ext>
            </a:extLst>
          </p:cNvPr>
          <p:cNvCxnSpPr>
            <a:cxnSpLocks/>
          </p:cNvCxnSpPr>
          <p:nvPr/>
        </p:nvCxnSpPr>
        <p:spPr>
          <a:xfrm flipH="1">
            <a:off x="9204493" y="3465318"/>
            <a:ext cx="170762" cy="918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6F21C4-7A17-498D-ABF8-180A303415F8}"/>
              </a:ext>
            </a:extLst>
          </p:cNvPr>
          <p:cNvCxnSpPr>
            <a:cxnSpLocks/>
          </p:cNvCxnSpPr>
          <p:nvPr/>
        </p:nvCxnSpPr>
        <p:spPr>
          <a:xfrm flipH="1">
            <a:off x="9343488" y="3465318"/>
            <a:ext cx="221414" cy="956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AC5F9E4-68C3-42D9-B97B-19779BC7066A}"/>
              </a:ext>
            </a:extLst>
          </p:cNvPr>
          <p:cNvCxnSpPr>
            <a:cxnSpLocks/>
          </p:cNvCxnSpPr>
          <p:nvPr/>
        </p:nvCxnSpPr>
        <p:spPr>
          <a:xfrm flipH="1">
            <a:off x="9478713" y="3473631"/>
            <a:ext cx="290063" cy="9159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C5AFFCD-E0BF-4DEA-A120-D4B6BA6CA9E5}"/>
              </a:ext>
            </a:extLst>
          </p:cNvPr>
          <p:cNvCxnSpPr>
            <a:cxnSpLocks/>
          </p:cNvCxnSpPr>
          <p:nvPr/>
        </p:nvCxnSpPr>
        <p:spPr>
          <a:xfrm flipH="1">
            <a:off x="9647048" y="3474328"/>
            <a:ext cx="272107" cy="923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CC61A6E-6465-4E64-8334-E03732FE90CA}"/>
              </a:ext>
            </a:extLst>
          </p:cNvPr>
          <p:cNvCxnSpPr>
            <a:cxnSpLocks/>
          </p:cNvCxnSpPr>
          <p:nvPr/>
        </p:nvCxnSpPr>
        <p:spPr>
          <a:xfrm flipH="1">
            <a:off x="9808916" y="3465318"/>
            <a:ext cx="393521" cy="9408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F994F0D-8068-420D-A38E-914734EB1803}"/>
              </a:ext>
            </a:extLst>
          </p:cNvPr>
          <p:cNvCxnSpPr>
            <a:cxnSpLocks/>
          </p:cNvCxnSpPr>
          <p:nvPr/>
        </p:nvCxnSpPr>
        <p:spPr>
          <a:xfrm flipH="1">
            <a:off x="9959295" y="3484538"/>
            <a:ext cx="672428" cy="946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100AD1E-AFE5-489D-88E1-E234417C158B}"/>
              </a:ext>
            </a:extLst>
          </p:cNvPr>
          <p:cNvCxnSpPr>
            <a:cxnSpLocks/>
          </p:cNvCxnSpPr>
          <p:nvPr/>
        </p:nvCxnSpPr>
        <p:spPr>
          <a:xfrm flipH="1">
            <a:off x="7895591" y="2700554"/>
            <a:ext cx="253800" cy="1714749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DBF1BD0-65E7-4098-BB4B-EAB714F6DA9B}"/>
              </a:ext>
            </a:extLst>
          </p:cNvPr>
          <p:cNvSpPr txBox="1"/>
          <p:nvPr/>
        </p:nvSpPr>
        <p:spPr>
          <a:xfrm>
            <a:off x="6727158" y="2455126"/>
            <a:ext cx="50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03D3E8E-627A-4BED-A1B5-4E28AC8F8150}"/>
              </a:ext>
            </a:extLst>
          </p:cNvPr>
          <p:cNvSpPr txBox="1"/>
          <p:nvPr/>
        </p:nvSpPr>
        <p:spPr>
          <a:xfrm>
            <a:off x="9039800" y="2143092"/>
            <a:ext cx="921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52896B-3538-4766-A2EF-52C0C3CFA8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200" y="1391104"/>
            <a:ext cx="2139293" cy="152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25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96CC10-732D-4C3E-A5CC-6A924D2D0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516" y="1652564"/>
            <a:ext cx="8293651" cy="43527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281EC6-8EA2-43B7-A7A1-D83EC7C8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4.1 : Thermometer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131664-085B-4726-AF7F-806827A7C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105884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Install DHT22 Library go to canvas and copy DHT_lib.zip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E2572AA-19A3-46DB-97EB-FFE061B3A263}"/>
              </a:ext>
            </a:extLst>
          </p:cNvPr>
          <p:cNvCxnSpPr>
            <a:cxnSpLocks/>
          </p:cNvCxnSpPr>
          <p:nvPr/>
        </p:nvCxnSpPr>
        <p:spPr>
          <a:xfrm flipH="1" flipV="1">
            <a:off x="4637314" y="3429000"/>
            <a:ext cx="1697226" cy="21369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5728B7F-B52F-4DD1-99B4-13FC81C27576}"/>
              </a:ext>
            </a:extLst>
          </p:cNvPr>
          <p:cNvSpPr txBox="1"/>
          <p:nvPr/>
        </p:nvSpPr>
        <p:spPr>
          <a:xfrm>
            <a:off x="6341246" y="5381247"/>
            <a:ext cx="300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Download and Unzip</a:t>
            </a:r>
          </a:p>
        </p:txBody>
      </p:sp>
    </p:spTree>
    <p:extLst>
      <p:ext uri="{BB962C8B-B14F-4D97-AF65-F5344CB8AC3E}">
        <p14:creationId xmlns:p14="http://schemas.microsoft.com/office/powerpoint/2010/main" val="1882633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714BCD-6A42-462B-B544-F514D404A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861" y="1733453"/>
            <a:ext cx="5451506" cy="33910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281EC6-8EA2-43B7-A7A1-D83EC7C8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4.1 : Thermometer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131664-085B-4726-AF7F-806827A7C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012082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Install the Library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E2572AA-19A3-46DB-97EB-FFE061B3A263}"/>
              </a:ext>
            </a:extLst>
          </p:cNvPr>
          <p:cNvCxnSpPr>
            <a:cxnSpLocks/>
          </p:cNvCxnSpPr>
          <p:nvPr/>
        </p:nvCxnSpPr>
        <p:spPr>
          <a:xfrm flipH="1" flipV="1">
            <a:off x="3746481" y="3354507"/>
            <a:ext cx="956148" cy="20908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5728B7F-B52F-4DD1-99B4-13FC81C27576}"/>
              </a:ext>
            </a:extLst>
          </p:cNvPr>
          <p:cNvSpPr txBox="1"/>
          <p:nvPr/>
        </p:nvSpPr>
        <p:spPr>
          <a:xfrm>
            <a:off x="3298614" y="5462044"/>
            <a:ext cx="300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 .ZIP Library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655D44-E8CA-4BDF-BA20-36EA58210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005" y="1536618"/>
            <a:ext cx="4815179" cy="402310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8D4F65C-6F8E-4B53-B853-4350D1291EAE}"/>
              </a:ext>
            </a:extLst>
          </p:cNvPr>
          <p:cNvCxnSpPr>
            <a:cxnSpLocks/>
          </p:cNvCxnSpPr>
          <p:nvPr/>
        </p:nvCxnSpPr>
        <p:spPr>
          <a:xfrm flipH="1" flipV="1">
            <a:off x="7982306" y="3377760"/>
            <a:ext cx="982555" cy="2268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21AE17C-D06C-46FE-AEA6-5E7E5EEC316F}"/>
              </a:ext>
            </a:extLst>
          </p:cNvPr>
          <p:cNvSpPr txBox="1"/>
          <p:nvPr/>
        </p:nvSpPr>
        <p:spPr>
          <a:xfrm>
            <a:off x="7686258" y="5587531"/>
            <a:ext cx="300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downloaded file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8864C0B-7E74-4917-8EFC-0E8D5E5568CB}"/>
              </a:ext>
            </a:extLst>
          </p:cNvPr>
          <p:cNvSpPr/>
          <p:nvPr/>
        </p:nvSpPr>
        <p:spPr>
          <a:xfrm>
            <a:off x="5105934" y="3377760"/>
            <a:ext cx="1147766" cy="7481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5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223FB-1EB4-4AD4-9C33-1D9D48C25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4.1 : Thermometer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BAFC0-10FF-4D8E-93D6-944AAEE7A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888" y="1021994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Write this code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15B6FD6-D6AF-4CB2-A935-B22835EB2B8B}"/>
              </a:ext>
            </a:extLst>
          </p:cNvPr>
          <p:cNvCxnSpPr/>
          <p:nvPr/>
        </p:nvCxnSpPr>
        <p:spPr>
          <a:xfrm>
            <a:off x="6559826" y="1286393"/>
            <a:ext cx="0" cy="46279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8C832E1-F3A3-4CA4-B4F2-8F352B038DC7}"/>
              </a:ext>
            </a:extLst>
          </p:cNvPr>
          <p:cNvSpPr txBox="1"/>
          <p:nvPr/>
        </p:nvSpPr>
        <p:spPr>
          <a:xfrm>
            <a:off x="6699075" y="893135"/>
            <a:ext cx="3785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should see Temperature and Humidity showed on LCD !!!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99688D-A58A-4B7D-BE14-587683321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34" y="2186608"/>
            <a:ext cx="5768144" cy="33262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007A5A-0F02-499E-A499-1F5F12125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8952" y="2028764"/>
            <a:ext cx="363855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51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38EC1-D7E9-48BD-A2F7-C1FC99B85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4.1 : Thermometer</a:t>
            </a:r>
          </a:p>
        </p:txBody>
      </p:sp>
      <p:pic>
        <p:nvPicPr>
          <p:cNvPr id="2050" name="Picture 2" descr="No photo description available.">
            <a:extLst>
              <a:ext uri="{FF2B5EF4-FFF2-40B4-BE49-F238E27FC236}">
                <a16:creationId xmlns:a16="http://schemas.microsoft.com/office/drawing/2014/main" id="{E70AF8DC-6E7B-4865-B64D-521D6AC0A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174" y="1058517"/>
            <a:ext cx="6321287" cy="474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021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029A8-57C2-4C2E-B0E5-0ADDAE9E4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B77A5-294B-4FC9-BCC5-04178AC0B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944023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 process in which two or more items are joined together by melting and putting a filler metal (solder) into the joint.</a:t>
            </a:r>
          </a:p>
        </p:txBody>
      </p:sp>
      <p:pic>
        <p:nvPicPr>
          <p:cNvPr id="5122" name="Picture 2" descr="Image result for soldering LCD">
            <a:extLst>
              <a:ext uri="{FF2B5EF4-FFF2-40B4-BE49-F238E27FC236}">
                <a16:creationId xmlns:a16="http://schemas.microsoft.com/office/drawing/2014/main" id="{9FFD98F5-56E1-4926-87BF-778A70A08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11" y="2084927"/>
            <a:ext cx="5715000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age result for soldering LCD">
            <a:extLst>
              <a:ext uri="{FF2B5EF4-FFF2-40B4-BE49-F238E27FC236}">
                <a16:creationId xmlns:a16="http://schemas.microsoft.com/office/drawing/2014/main" id="{2E0496FC-78B1-4BB1-BE01-2FA18D86D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9388" y="2284952"/>
            <a:ext cx="457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567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ED52E-B143-47DF-8F3F-CAD2249B9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79D56-CAB6-4640-A7CE-1B9083D95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Soldering Iron</a:t>
            </a:r>
          </a:p>
        </p:txBody>
      </p:sp>
      <p:pic>
        <p:nvPicPr>
          <p:cNvPr id="6146" name="Picture 2" descr="Image result for soldering iron">
            <a:extLst>
              <a:ext uri="{FF2B5EF4-FFF2-40B4-BE49-F238E27FC236}">
                <a16:creationId xmlns:a16="http://schemas.microsoft.com/office/drawing/2014/main" id="{7D9F6C5B-AFC6-4515-97AC-389AC57E0E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39" y="2262405"/>
            <a:ext cx="5328873" cy="2997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 result for soldering gun">
            <a:extLst>
              <a:ext uri="{FF2B5EF4-FFF2-40B4-BE49-F238E27FC236}">
                <a16:creationId xmlns:a16="http://schemas.microsoft.com/office/drawing/2014/main" id="{3906ED92-2FA9-481F-BB26-E33A056772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856" y="1405156"/>
            <a:ext cx="4047688" cy="404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1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A376F-5D9A-4070-B2C7-4A3B68FA1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FD42C-79C0-4F7F-975B-37A687BB5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265275"/>
            <a:ext cx="3469995" cy="4355349"/>
          </a:xfrm>
        </p:spPr>
        <p:txBody>
          <a:bodyPr>
            <a:normAutofit/>
          </a:bodyPr>
          <a:lstStyle/>
          <a:p>
            <a:r>
              <a:rPr lang="en-US" dirty="0"/>
              <a:t>Soldering Lead</a:t>
            </a:r>
          </a:p>
        </p:txBody>
      </p:sp>
      <p:pic>
        <p:nvPicPr>
          <p:cNvPr id="7170" name="Picture 2" descr="Image result for soldering lead">
            <a:extLst>
              <a:ext uri="{FF2B5EF4-FFF2-40B4-BE49-F238E27FC236}">
                <a16:creationId xmlns:a16="http://schemas.microsoft.com/office/drawing/2014/main" id="{03013F1F-9AA9-4493-BDB7-8D80A3FBA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482" y="2206305"/>
            <a:ext cx="3124898" cy="3124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6C2D99F-764C-4294-8BB4-07D560A82DAE}"/>
              </a:ext>
            </a:extLst>
          </p:cNvPr>
          <p:cNvSpPr txBox="1">
            <a:spLocks/>
          </p:cNvSpPr>
          <p:nvPr/>
        </p:nvSpPr>
        <p:spPr>
          <a:xfrm>
            <a:off x="4484167" y="1273600"/>
            <a:ext cx="3469995" cy="4355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800" kern="1200">
                <a:solidFill>
                  <a:schemeClr val="tx1"/>
                </a:solidFill>
                <a:latin typeface="+mn-lt"/>
                <a:ea typeface="+mn-ea"/>
                <a:cs typeface="DilleniaUPC" panose="02020603050405020304" pitchFamily="18" charset="-34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Soldering Flex</a:t>
            </a:r>
          </a:p>
        </p:txBody>
      </p:sp>
      <p:pic>
        <p:nvPicPr>
          <p:cNvPr id="7172" name="Picture 4" descr="Image result for soldering flux">
            <a:extLst>
              <a:ext uri="{FF2B5EF4-FFF2-40B4-BE49-F238E27FC236}">
                <a16:creationId xmlns:a16="http://schemas.microsoft.com/office/drawing/2014/main" id="{6D196E97-5D90-4C03-9CDE-CF474CEBC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941" y="2490644"/>
            <a:ext cx="3050884" cy="2168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4925AFD-9EB2-4A48-BB34-13CD662E2053}"/>
              </a:ext>
            </a:extLst>
          </p:cNvPr>
          <p:cNvSpPr txBox="1">
            <a:spLocks/>
          </p:cNvSpPr>
          <p:nvPr/>
        </p:nvSpPr>
        <p:spPr>
          <a:xfrm>
            <a:off x="8081396" y="1251325"/>
            <a:ext cx="3469995" cy="4355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800" kern="1200">
                <a:solidFill>
                  <a:schemeClr val="tx1"/>
                </a:solidFill>
                <a:latin typeface="+mn-lt"/>
                <a:ea typeface="+mn-ea"/>
                <a:cs typeface="DilleniaUPC" panose="02020603050405020304" pitchFamily="18" charset="-34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Desoldering</a:t>
            </a:r>
            <a:r>
              <a:rPr lang="en-US" dirty="0"/>
              <a:t> Pump</a:t>
            </a:r>
          </a:p>
        </p:txBody>
      </p:sp>
      <p:pic>
        <p:nvPicPr>
          <p:cNvPr id="7174" name="Picture 6" descr="Image result for desoldering">
            <a:extLst>
              <a:ext uri="{FF2B5EF4-FFF2-40B4-BE49-F238E27FC236}">
                <a16:creationId xmlns:a16="http://schemas.microsoft.com/office/drawing/2014/main" id="{EBFF948A-C5F9-4D3F-8692-53FD46E90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2389" y="2054254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62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6A20F-1300-4791-A1C3-32D48C4DC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56907-882F-4D21-A889-97035B9A0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39" y="1074882"/>
            <a:ext cx="10816009" cy="5156791"/>
          </a:xfrm>
        </p:spPr>
        <p:txBody>
          <a:bodyPr>
            <a:normAutofit/>
          </a:bodyPr>
          <a:lstStyle/>
          <a:p>
            <a:r>
              <a:rPr lang="en-US" sz="3200" dirty="0"/>
              <a:t>A Sensor converts the physical parameter (for example :  temperature, blood pressure, humidity, speed, etc.) into a signal which can be measured electrically.</a:t>
            </a:r>
          </a:p>
        </p:txBody>
      </p:sp>
      <p:pic>
        <p:nvPicPr>
          <p:cNvPr id="4" name="Picture 2" descr="Image result for LDR sensor">
            <a:extLst>
              <a:ext uri="{FF2B5EF4-FFF2-40B4-BE49-F238E27FC236}">
                <a16:creationId xmlns:a16="http://schemas.microsoft.com/office/drawing/2014/main" id="{0D0F2EB3-BD30-4392-AFC0-794F9952C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1955" y="3122778"/>
            <a:ext cx="2382080" cy="2382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F272C17-5A83-4AB9-9B2F-71C96BCA5C3D}"/>
              </a:ext>
            </a:extLst>
          </p:cNvPr>
          <p:cNvSpPr txBox="1"/>
          <p:nvPr/>
        </p:nvSpPr>
        <p:spPr>
          <a:xfrm>
            <a:off x="812684" y="5135526"/>
            <a:ext cx="3472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Light Dependent Resistor</a:t>
            </a:r>
          </a:p>
        </p:txBody>
      </p:sp>
      <p:pic>
        <p:nvPicPr>
          <p:cNvPr id="6" name="Picture 4" descr="Image result for temperature sensor">
            <a:extLst>
              <a:ext uri="{FF2B5EF4-FFF2-40B4-BE49-F238E27FC236}">
                <a16:creationId xmlns:a16="http://schemas.microsoft.com/office/drawing/2014/main" id="{ABFE7A3D-9342-4089-8A64-7C23B43258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016" y="2839465"/>
            <a:ext cx="2382080" cy="2382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92CE5C-9BD5-42F0-86C5-2AC6F339FFFB}"/>
              </a:ext>
            </a:extLst>
          </p:cNvPr>
          <p:cNvSpPr txBox="1"/>
          <p:nvPr/>
        </p:nvSpPr>
        <p:spPr>
          <a:xfrm>
            <a:off x="4344298" y="5135526"/>
            <a:ext cx="3472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Temperature Sensor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D0123A-1F4C-4648-BED0-D691780AF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7359" y="2641962"/>
            <a:ext cx="3029361" cy="238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49A632-713B-4B50-8CDE-DD8A5ED8A673}"/>
              </a:ext>
            </a:extLst>
          </p:cNvPr>
          <p:cNvSpPr txBox="1"/>
          <p:nvPr/>
        </p:nvSpPr>
        <p:spPr>
          <a:xfrm>
            <a:off x="7816367" y="5111566"/>
            <a:ext cx="3472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Infrared Sensor</a:t>
            </a:r>
          </a:p>
        </p:txBody>
      </p:sp>
    </p:spTree>
    <p:extLst>
      <p:ext uri="{BB962C8B-B14F-4D97-AF65-F5344CB8AC3E}">
        <p14:creationId xmlns:p14="http://schemas.microsoft.com/office/powerpoint/2010/main" val="245869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D4B4A-3CD8-426A-A1D5-BA119BC16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750" y="0"/>
            <a:ext cx="9601200" cy="785568"/>
          </a:xfrm>
        </p:spPr>
        <p:txBody>
          <a:bodyPr/>
          <a:lstStyle/>
          <a:p>
            <a:r>
              <a:rPr lang="en-US" dirty="0"/>
              <a:t>How to Do Soldering </a:t>
            </a:r>
          </a:p>
        </p:txBody>
      </p:sp>
      <p:pic>
        <p:nvPicPr>
          <p:cNvPr id="4" name="How to solder header pins to 2x16 LCD">
            <a:hlinkClick r:id="" action="ppaction://media"/>
            <a:extLst>
              <a:ext uri="{FF2B5EF4-FFF2-40B4-BE49-F238E27FC236}">
                <a16:creationId xmlns:a16="http://schemas.microsoft.com/office/drawing/2014/main" id="{8E38475B-042A-446B-BDF1-493ECF0FAB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7603" y="785568"/>
            <a:ext cx="9525472" cy="535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0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A4130-8008-44AF-B6BB-D5DA2114C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361" y="0"/>
            <a:ext cx="9601200" cy="785568"/>
          </a:xfrm>
        </p:spPr>
        <p:txBody>
          <a:bodyPr/>
          <a:lstStyle/>
          <a:p>
            <a:r>
              <a:rPr lang="en-US" dirty="0"/>
              <a:t>How to Do </a:t>
            </a:r>
            <a:r>
              <a:rPr lang="en-US" dirty="0" err="1"/>
              <a:t>Desoldering</a:t>
            </a:r>
            <a:r>
              <a:rPr lang="en-US" dirty="0"/>
              <a:t> </a:t>
            </a:r>
          </a:p>
        </p:txBody>
      </p:sp>
      <p:pic>
        <p:nvPicPr>
          <p:cNvPr id="4" name="Collin’s Lab_ Desoldering">
            <a:hlinkClick r:id="" action="ppaction://media"/>
            <a:extLst>
              <a:ext uri="{FF2B5EF4-FFF2-40B4-BE49-F238E27FC236}">
                <a16:creationId xmlns:a16="http://schemas.microsoft.com/office/drawing/2014/main" id="{8047FCEE-A17C-4039-B854-E95516128B2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7996" y="785568"/>
            <a:ext cx="9490115" cy="5338395"/>
          </a:xfrm>
        </p:spPr>
      </p:pic>
    </p:spTree>
    <p:extLst>
      <p:ext uri="{BB962C8B-B14F-4D97-AF65-F5344CB8AC3E}">
        <p14:creationId xmlns:p14="http://schemas.microsoft.com/office/powerpoint/2010/main" val="294249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8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B62F3-1072-40A3-9712-2F28D48E6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Soldering Point</a:t>
            </a:r>
          </a:p>
        </p:txBody>
      </p:sp>
      <p:pic>
        <p:nvPicPr>
          <p:cNvPr id="8194" name="Picture 2" descr="Image result for Good soldering point">
            <a:extLst>
              <a:ext uri="{FF2B5EF4-FFF2-40B4-BE49-F238E27FC236}">
                <a16:creationId xmlns:a16="http://schemas.microsoft.com/office/drawing/2014/main" id="{47B6A37E-6F3A-4AB7-A6B3-4E0FCFC6E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9221" y="962636"/>
            <a:ext cx="8411898" cy="493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518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E6807-3227-4F03-8611-876F018C9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4.2 : Ohmmeter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0A3EB2-F63B-4AEB-BDE2-3D10A5DCC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792" y="2795924"/>
            <a:ext cx="4352368" cy="3256559"/>
          </a:xfrm>
          <a:prstGeom prst="rect">
            <a:avLst/>
          </a:prstGeom>
        </p:spPr>
      </p:pic>
      <p:pic>
        <p:nvPicPr>
          <p:cNvPr id="5" name="Picture 2" descr="Image result for lcd arduino">
            <a:extLst>
              <a:ext uri="{FF2B5EF4-FFF2-40B4-BE49-F238E27FC236}">
                <a16:creationId xmlns:a16="http://schemas.microsoft.com/office/drawing/2014/main" id="{42F24FE3-DAD6-4CFE-97DD-2769D7108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6228" y="3501380"/>
            <a:ext cx="4184072" cy="264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51C6997-D7BC-4550-AB5A-58879A9E1083}"/>
              </a:ext>
            </a:extLst>
          </p:cNvPr>
          <p:cNvSpPr/>
          <p:nvPr/>
        </p:nvSpPr>
        <p:spPr>
          <a:xfrm>
            <a:off x="7813982" y="3501380"/>
            <a:ext cx="2611594" cy="9206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836A8D-6EF2-41E3-A6B7-1B7642E806C5}"/>
              </a:ext>
            </a:extLst>
          </p:cNvPr>
          <p:cNvSpPr txBox="1"/>
          <p:nvPr/>
        </p:nvSpPr>
        <p:spPr>
          <a:xfrm>
            <a:off x="7424082" y="3160361"/>
            <a:ext cx="4184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 5V 12 GND 11  5 4 3 2 5V GND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061E672-8781-4966-B520-547002B82A0C}"/>
              </a:ext>
            </a:extLst>
          </p:cNvPr>
          <p:cNvCxnSpPr/>
          <p:nvPr/>
        </p:nvCxnSpPr>
        <p:spPr>
          <a:xfrm>
            <a:off x="7720816" y="3501380"/>
            <a:ext cx="192947" cy="920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16140D1-AF6B-4165-A8D5-0E92FD43E7D3}"/>
              </a:ext>
            </a:extLst>
          </p:cNvPr>
          <p:cNvCxnSpPr/>
          <p:nvPr/>
        </p:nvCxnSpPr>
        <p:spPr>
          <a:xfrm flipH="1">
            <a:off x="8081542" y="3501380"/>
            <a:ext cx="117446" cy="920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9D8977C-9B11-44F2-B1FB-B7076B304E30}"/>
              </a:ext>
            </a:extLst>
          </p:cNvPr>
          <p:cNvCxnSpPr/>
          <p:nvPr/>
        </p:nvCxnSpPr>
        <p:spPr>
          <a:xfrm flipH="1">
            <a:off x="8428679" y="3456441"/>
            <a:ext cx="117446" cy="920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A632A6F-A359-4048-97F8-5B657BD14AF8}"/>
              </a:ext>
            </a:extLst>
          </p:cNvPr>
          <p:cNvCxnSpPr>
            <a:cxnSpLocks/>
          </p:cNvCxnSpPr>
          <p:nvPr/>
        </p:nvCxnSpPr>
        <p:spPr>
          <a:xfrm flipH="1">
            <a:off x="8588956" y="3493067"/>
            <a:ext cx="329404" cy="887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76895A3-FE4D-4746-A5B9-5336E4E44570}"/>
              </a:ext>
            </a:extLst>
          </p:cNvPr>
          <p:cNvCxnSpPr>
            <a:cxnSpLocks/>
          </p:cNvCxnSpPr>
          <p:nvPr/>
        </p:nvCxnSpPr>
        <p:spPr>
          <a:xfrm flipH="1">
            <a:off x="8729650" y="3456441"/>
            <a:ext cx="738926" cy="924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53BE467-0259-484A-90BB-26C63AF4FADD}"/>
              </a:ext>
            </a:extLst>
          </p:cNvPr>
          <p:cNvCxnSpPr>
            <a:cxnSpLocks/>
          </p:cNvCxnSpPr>
          <p:nvPr/>
        </p:nvCxnSpPr>
        <p:spPr>
          <a:xfrm flipH="1">
            <a:off x="9550722" y="3456441"/>
            <a:ext cx="170762" cy="918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8D5DB1-BF2D-44FD-B480-1E111182D99E}"/>
              </a:ext>
            </a:extLst>
          </p:cNvPr>
          <p:cNvCxnSpPr>
            <a:cxnSpLocks/>
          </p:cNvCxnSpPr>
          <p:nvPr/>
        </p:nvCxnSpPr>
        <p:spPr>
          <a:xfrm flipH="1">
            <a:off x="9689717" y="3456441"/>
            <a:ext cx="221414" cy="956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AA1F2C4-43C9-434F-AEAF-C7ECB4C5CAD3}"/>
              </a:ext>
            </a:extLst>
          </p:cNvPr>
          <p:cNvCxnSpPr>
            <a:cxnSpLocks/>
          </p:cNvCxnSpPr>
          <p:nvPr/>
        </p:nvCxnSpPr>
        <p:spPr>
          <a:xfrm flipH="1">
            <a:off x="9824942" y="3464754"/>
            <a:ext cx="290063" cy="9159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479F2F9-8FCC-4281-A3A7-E8A4F5E20FE0}"/>
              </a:ext>
            </a:extLst>
          </p:cNvPr>
          <p:cNvCxnSpPr>
            <a:cxnSpLocks/>
          </p:cNvCxnSpPr>
          <p:nvPr/>
        </p:nvCxnSpPr>
        <p:spPr>
          <a:xfrm flipH="1">
            <a:off x="9993277" y="3465451"/>
            <a:ext cx="272107" cy="923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28CC74-854A-47DC-833A-FE9788658F61}"/>
              </a:ext>
            </a:extLst>
          </p:cNvPr>
          <p:cNvCxnSpPr>
            <a:cxnSpLocks/>
          </p:cNvCxnSpPr>
          <p:nvPr/>
        </p:nvCxnSpPr>
        <p:spPr>
          <a:xfrm flipH="1">
            <a:off x="10155145" y="3456441"/>
            <a:ext cx="393521" cy="9408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075F22E-2DE8-4976-B253-2DC44988F0D4}"/>
              </a:ext>
            </a:extLst>
          </p:cNvPr>
          <p:cNvCxnSpPr>
            <a:cxnSpLocks/>
          </p:cNvCxnSpPr>
          <p:nvPr/>
        </p:nvCxnSpPr>
        <p:spPr>
          <a:xfrm flipH="1">
            <a:off x="10305524" y="3475661"/>
            <a:ext cx="672428" cy="946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FE0DFAC-8ACB-4785-BC30-80DEC451ACEB}"/>
              </a:ext>
            </a:extLst>
          </p:cNvPr>
          <p:cNvCxnSpPr>
            <a:cxnSpLocks/>
          </p:cNvCxnSpPr>
          <p:nvPr/>
        </p:nvCxnSpPr>
        <p:spPr>
          <a:xfrm flipH="1">
            <a:off x="8241820" y="2691677"/>
            <a:ext cx="253800" cy="1714749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E64B42A-8157-41D1-879E-23484EFFD583}"/>
              </a:ext>
            </a:extLst>
          </p:cNvPr>
          <p:cNvSpPr txBox="1"/>
          <p:nvPr/>
        </p:nvSpPr>
        <p:spPr>
          <a:xfrm>
            <a:off x="7073387" y="2446249"/>
            <a:ext cx="50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76ED3E-1F08-4C4C-8F44-3C7788E2C443}"/>
              </a:ext>
            </a:extLst>
          </p:cNvPr>
          <p:cNvSpPr txBox="1"/>
          <p:nvPr/>
        </p:nvSpPr>
        <p:spPr>
          <a:xfrm>
            <a:off x="9386029" y="2134215"/>
            <a:ext cx="921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F1BA4C2-2D08-439A-91F1-88640500A7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1429" y="1382227"/>
            <a:ext cx="2139293" cy="152756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7707BC57-8A4C-48EB-B181-183ADF50F71A}"/>
              </a:ext>
            </a:extLst>
          </p:cNvPr>
          <p:cNvSpPr txBox="1"/>
          <p:nvPr/>
        </p:nvSpPr>
        <p:spPr>
          <a:xfrm>
            <a:off x="7813981" y="4914336"/>
            <a:ext cx="34509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Resistance </a:t>
            </a:r>
          </a:p>
          <a:p>
            <a:pPr algn="ctr"/>
            <a:r>
              <a:rPr lang="en-US" sz="2000" dirty="0" err="1"/>
              <a:t>x.xx</a:t>
            </a:r>
            <a:r>
              <a:rPr lang="en-US" sz="2000" dirty="0"/>
              <a:t> </a:t>
            </a:r>
            <a:r>
              <a:rPr lang="en-US" sz="2000" dirty="0" err="1"/>
              <a:t>KOhm</a:t>
            </a:r>
            <a:r>
              <a:rPr lang="en-US" sz="2000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672DDC-FB67-445A-8C2A-80793F196676}"/>
              </a:ext>
            </a:extLst>
          </p:cNvPr>
          <p:cNvSpPr/>
          <p:nvPr/>
        </p:nvSpPr>
        <p:spPr>
          <a:xfrm>
            <a:off x="1383214" y="2529070"/>
            <a:ext cx="146304" cy="557462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090A742-02AA-44CB-89FB-935BD5DBE114}"/>
              </a:ext>
            </a:extLst>
          </p:cNvPr>
          <p:cNvCxnSpPr>
            <a:stCxn id="3" idx="0"/>
          </p:cNvCxnSpPr>
          <p:nvPr/>
        </p:nvCxnSpPr>
        <p:spPr>
          <a:xfrm flipV="1">
            <a:off x="1456366" y="1874520"/>
            <a:ext cx="0" cy="654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F5C4E96-F8C0-4301-AD66-1BBF17438A1A}"/>
              </a:ext>
            </a:extLst>
          </p:cNvPr>
          <p:cNvCxnSpPr/>
          <p:nvPr/>
        </p:nvCxnSpPr>
        <p:spPr>
          <a:xfrm flipV="1">
            <a:off x="1455788" y="3076803"/>
            <a:ext cx="0" cy="654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06FB0A6A-C1E2-4C11-8D0D-0D8FD9D5E437}"/>
              </a:ext>
            </a:extLst>
          </p:cNvPr>
          <p:cNvSpPr/>
          <p:nvPr/>
        </p:nvSpPr>
        <p:spPr>
          <a:xfrm>
            <a:off x="1379758" y="3731353"/>
            <a:ext cx="146304" cy="557462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8BB7233-8D24-436D-A2E8-9E94CD5EA18C}"/>
              </a:ext>
            </a:extLst>
          </p:cNvPr>
          <p:cNvCxnSpPr/>
          <p:nvPr/>
        </p:nvCxnSpPr>
        <p:spPr>
          <a:xfrm flipV="1">
            <a:off x="1452910" y="4288815"/>
            <a:ext cx="0" cy="654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7E46100-DF28-4379-8329-94BC236C8A7F}"/>
              </a:ext>
            </a:extLst>
          </p:cNvPr>
          <p:cNvSpPr txBox="1"/>
          <p:nvPr/>
        </p:nvSpPr>
        <p:spPr>
          <a:xfrm>
            <a:off x="1153984" y="4997956"/>
            <a:ext cx="921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9206312-6C28-4E00-A4DA-BB5AED9B899E}"/>
              </a:ext>
            </a:extLst>
          </p:cNvPr>
          <p:cNvSpPr txBox="1"/>
          <p:nvPr/>
        </p:nvSpPr>
        <p:spPr>
          <a:xfrm>
            <a:off x="1201240" y="1514917"/>
            <a:ext cx="50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8185CAB-B4AE-48AF-8D2D-B3886E5DBA29}"/>
              </a:ext>
            </a:extLst>
          </p:cNvPr>
          <p:cNvSpPr txBox="1"/>
          <p:nvPr/>
        </p:nvSpPr>
        <p:spPr>
          <a:xfrm>
            <a:off x="1499199" y="2576213"/>
            <a:ext cx="692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10k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C3ACEDB-AD14-4A68-8474-6C36C6590C7A}"/>
              </a:ext>
            </a:extLst>
          </p:cNvPr>
          <p:cNvSpPr txBox="1"/>
          <p:nvPr/>
        </p:nvSpPr>
        <p:spPr>
          <a:xfrm>
            <a:off x="1525537" y="3822176"/>
            <a:ext cx="692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R??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A989F7B-CD13-4EEA-AAC7-FE558AB0EEAD}"/>
              </a:ext>
            </a:extLst>
          </p:cNvPr>
          <p:cNvCxnSpPr/>
          <p:nvPr/>
        </p:nvCxnSpPr>
        <p:spPr>
          <a:xfrm>
            <a:off x="1452909" y="3404078"/>
            <a:ext cx="83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77423232-6E26-4F56-89BC-0EBD689CDE6E}"/>
              </a:ext>
            </a:extLst>
          </p:cNvPr>
          <p:cNvSpPr txBox="1"/>
          <p:nvPr/>
        </p:nvSpPr>
        <p:spPr>
          <a:xfrm>
            <a:off x="2111452" y="3036368"/>
            <a:ext cx="692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A0</a:t>
            </a:r>
          </a:p>
        </p:txBody>
      </p:sp>
    </p:spTree>
    <p:extLst>
      <p:ext uri="{BB962C8B-B14F-4D97-AF65-F5344CB8AC3E}">
        <p14:creationId xmlns:p14="http://schemas.microsoft.com/office/powerpoint/2010/main" val="4096348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A08E8-6762-4D9E-BA80-197958AC7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4.2 : Ohmmeter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92623-6396-4D1B-80C0-C72CFEAC3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 = (5*D)/1024</a:t>
            </a:r>
          </a:p>
          <a:p>
            <a:r>
              <a:rPr lang="en-US" dirty="0"/>
              <a:t>Convert V to R from ohm law</a:t>
            </a:r>
          </a:p>
          <a:p>
            <a:r>
              <a:rPr lang="en-US" dirty="0"/>
              <a:t>Display it in LCD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Convert integer to float </a:t>
            </a:r>
            <a:r>
              <a:rPr lang="en-US" dirty="0">
                <a:sym typeface="Wingdings" panose="05000000000000000000" pitchFamily="2" charset="2"/>
              </a:rPr>
              <a:t>  float </a:t>
            </a:r>
            <a:r>
              <a:rPr lang="en-US" dirty="0" err="1">
                <a:sym typeface="Wingdings" panose="05000000000000000000" pitchFamily="2" charset="2"/>
              </a:rPr>
              <a:t>d_float</a:t>
            </a:r>
            <a:r>
              <a:rPr lang="en-US" dirty="0">
                <a:sym typeface="Wingdings" panose="05000000000000000000" pitchFamily="2" charset="2"/>
              </a:rPr>
              <a:t> =  (float)D;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Convert float to string  </a:t>
            </a:r>
            <a:r>
              <a:rPr lang="en-US" dirty="0" err="1">
                <a:sym typeface="Wingdings" panose="05000000000000000000" pitchFamily="2" charset="2"/>
              </a:rPr>
              <a:t>dtostrf</a:t>
            </a:r>
            <a:r>
              <a:rPr lang="en-US" dirty="0">
                <a:sym typeface="Wingdings" panose="05000000000000000000" pitchFamily="2" charset="2"/>
              </a:rPr>
              <a:t>(val,10,2,str);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Create the sentence  </a:t>
            </a:r>
            <a:r>
              <a:rPr lang="en-US" dirty="0" err="1">
                <a:sym typeface="Wingdings" panose="05000000000000000000" pitchFamily="2" charset="2"/>
              </a:rPr>
              <a:t>sprintf</a:t>
            </a:r>
            <a:r>
              <a:rPr lang="en-US" dirty="0">
                <a:sym typeface="Wingdings" panose="05000000000000000000" pitchFamily="2" charset="2"/>
              </a:rPr>
              <a:t>();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1B8C99-1F8E-40E7-95B9-398A5224574D}"/>
              </a:ext>
            </a:extLst>
          </p:cNvPr>
          <p:cNvSpPr/>
          <p:nvPr/>
        </p:nvSpPr>
        <p:spPr>
          <a:xfrm>
            <a:off x="502920" y="3429000"/>
            <a:ext cx="8659368" cy="23500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744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F6D2B-2568-4EF4-97E7-7794D0826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01933-02F8-4FF2-9BF5-5C9278488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265275"/>
            <a:ext cx="11296285" cy="5156791"/>
          </a:xfrm>
        </p:spPr>
        <p:txBody>
          <a:bodyPr>
            <a:normAutofit/>
          </a:bodyPr>
          <a:lstStyle/>
          <a:p>
            <a:r>
              <a:rPr lang="en-US" sz="2400" dirty="0"/>
              <a:t>Light-Dependent Resistor (LDR) : The resistance will decrease according to the light intensity. It can be 15Mohm when no light and become 15 </a:t>
            </a:r>
            <a:r>
              <a:rPr lang="en-US" sz="2400" dirty="0" err="1"/>
              <a:t>Kohm</a:t>
            </a:r>
            <a:r>
              <a:rPr lang="en-US" sz="2400" dirty="0"/>
              <a:t> when light detected.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80CA90-0A37-4F34-9D95-0F21F04BC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027" y="2895240"/>
            <a:ext cx="4171881" cy="2837155"/>
          </a:xfrm>
          <a:prstGeom prst="rect">
            <a:avLst/>
          </a:prstGeom>
        </p:spPr>
      </p:pic>
      <p:pic>
        <p:nvPicPr>
          <p:cNvPr id="5" name="Picture 2" descr="Image result for LDR sensor">
            <a:extLst>
              <a:ext uri="{FF2B5EF4-FFF2-40B4-BE49-F238E27FC236}">
                <a16:creationId xmlns:a16="http://schemas.microsoft.com/office/drawing/2014/main" id="{BFFA269A-3EF6-4344-87CE-A25D68FE83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9849" y="3033326"/>
            <a:ext cx="2382080" cy="2382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EA1AC7-22DA-42D9-B038-476028CB64E8}"/>
              </a:ext>
            </a:extLst>
          </p:cNvPr>
          <p:cNvSpPr txBox="1"/>
          <p:nvPr/>
        </p:nvSpPr>
        <p:spPr>
          <a:xfrm>
            <a:off x="1810578" y="5046074"/>
            <a:ext cx="3472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Light Dependent Resistor</a:t>
            </a:r>
          </a:p>
        </p:txBody>
      </p:sp>
    </p:spTree>
    <p:extLst>
      <p:ext uri="{BB962C8B-B14F-4D97-AF65-F5344CB8AC3E}">
        <p14:creationId xmlns:p14="http://schemas.microsoft.com/office/powerpoint/2010/main" val="57286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CB5B9F-7CDE-40EE-ACC9-D3FAE9D30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7193" y="1265276"/>
            <a:ext cx="4674865" cy="40331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5FD630-B2A2-40EE-832E-18B86B8D8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6A37-3F2B-4FF7-B930-DC90E46CE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265276"/>
            <a:ext cx="6396293" cy="4598812"/>
          </a:xfrm>
        </p:spPr>
        <p:txBody>
          <a:bodyPr>
            <a:normAutofit/>
          </a:bodyPr>
          <a:lstStyle/>
          <a:p>
            <a:r>
              <a:rPr lang="en-US" dirty="0"/>
              <a:t>LM35 will increase 10mV every 1c.</a:t>
            </a:r>
          </a:p>
          <a:p>
            <a:r>
              <a:rPr lang="en-US" dirty="0"/>
              <a:t>For example : 0v at 0c</a:t>
            </a:r>
          </a:p>
          <a:p>
            <a:pPr marL="0" indent="0">
              <a:buNone/>
            </a:pPr>
            <a:r>
              <a:rPr lang="en-US" dirty="0"/>
              <a:t>                          250mv at 25c</a:t>
            </a:r>
          </a:p>
        </p:txBody>
      </p:sp>
      <p:pic>
        <p:nvPicPr>
          <p:cNvPr id="1026" name="Picture 2" descr="Image result for dht11">
            <a:extLst>
              <a:ext uri="{FF2B5EF4-FFF2-40B4-BE49-F238E27FC236}">
                <a16:creationId xmlns:a16="http://schemas.microsoft.com/office/drawing/2014/main" id="{59ECE619-BBCE-4C08-BDDE-11339160A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196" y="3435475"/>
            <a:ext cx="3350024" cy="2428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Image result for temperature sensor">
            <a:extLst>
              <a:ext uri="{FF2B5EF4-FFF2-40B4-BE49-F238E27FC236}">
                <a16:creationId xmlns:a16="http://schemas.microsoft.com/office/drawing/2014/main" id="{ABA55055-2152-4628-84EF-A8C26BD2B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004" y="573832"/>
            <a:ext cx="1792545" cy="1792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2092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EC50A-3E8A-4489-AA7A-46C1B174B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Infrared Sensor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0983454-30AA-4CF7-A5E4-E6020719D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8561" y="807441"/>
            <a:ext cx="3585178" cy="2414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E740F02-BF58-47A8-A9F1-AA6427F2C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362" y="683411"/>
            <a:ext cx="3526977" cy="2414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F3277FC-0694-4784-BE42-CD3872728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589" y="3272550"/>
            <a:ext cx="3657871" cy="274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รถวิ่งตามเส้น">
            <a:extLst>
              <a:ext uri="{FF2B5EF4-FFF2-40B4-BE49-F238E27FC236}">
                <a16:creationId xmlns:a16="http://schemas.microsoft.com/office/drawing/2014/main" id="{56AE2B70-FBE6-4B64-9A34-7852E7676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5633" y="3307155"/>
            <a:ext cx="4754125" cy="2674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801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2478D-4F5F-4288-96BD-A2D2D9723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611" y="43150"/>
            <a:ext cx="9601200" cy="785568"/>
          </a:xfrm>
        </p:spPr>
        <p:txBody>
          <a:bodyPr/>
          <a:lstStyle/>
          <a:p>
            <a:r>
              <a:rPr lang="en-US" dirty="0"/>
              <a:t>How to connect sensor to microprocessor</a:t>
            </a:r>
          </a:p>
        </p:txBody>
      </p:sp>
      <p:pic>
        <p:nvPicPr>
          <p:cNvPr id="4" name="Picture 2" descr="Image result for pic18f8722 board">
            <a:extLst>
              <a:ext uri="{FF2B5EF4-FFF2-40B4-BE49-F238E27FC236}">
                <a16:creationId xmlns:a16="http://schemas.microsoft.com/office/drawing/2014/main" id="{74EE724D-473D-446C-96C6-6DC070F88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2065" y="3914364"/>
            <a:ext cx="295275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D62E21-13A7-4130-A158-B17976C9D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939" y="1449324"/>
            <a:ext cx="2107019" cy="14794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F3EFFA-21A7-4EB8-B9D3-F599CCD1EB58}"/>
              </a:ext>
            </a:extLst>
          </p:cNvPr>
          <p:cNvSpPr txBox="1"/>
          <p:nvPr/>
        </p:nvSpPr>
        <p:spPr>
          <a:xfrm>
            <a:off x="1010092" y="1079992"/>
            <a:ext cx="765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8CDA2A-3A29-492C-A775-B848D2E48E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924" y="1449324"/>
            <a:ext cx="2484253" cy="15006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341A02-9702-465D-91B7-62E166D238C7}"/>
              </a:ext>
            </a:extLst>
          </p:cNvPr>
          <p:cNvSpPr txBox="1"/>
          <p:nvPr/>
        </p:nvSpPr>
        <p:spPr>
          <a:xfrm>
            <a:off x="3471639" y="1079992"/>
            <a:ext cx="162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Heat Sensor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D42482-E5EC-40FD-A465-3D0AD859A18B}"/>
              </a:ext>
            </a:extLst>
          </p:cNvPr>
          <p:cNvCxnSpPr/>
          <p:nvPr/>
        </p:nvCxnSpPr>
        <p:spPr>
          <a:xfrm>
            <a:off x="1850065" y="2189066"/>
            <a:ext cx="19563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F548664D-F9FD-4938-81C5-EC5656821D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2259" y="1470458"/>
            <a:ext cx="2338519" cy="143721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48B15B3-5611-46E1-835E-5F33B32A92E0}"/>
              </a:ext>
            </a:extLst>
          </p:cNvPr>
          <p:cNvCxnSpPr>
            <a:cxnSpLocks/>
          </p:cNvCxnSpPr>
          <p:nvPr/>
        </p:nvCxnSpPr>
        <p:spPr>
          <a:xfrm flipV="1">
            <a:off x="4901609" y="2189065"/>
            <a:ext cx="92503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EEF0A60-2C3C-4D43-AB92-0AC206B4D726}"/>
              </a:ext>
            </a:extLst>
          </p:cNvPr>
          <p:cNvSpPr txBox="1"/>
          <p:nvPr/>
        </p:nvSpPr>
        <p:spPr>
          <a:xfrm>
            <a:off x="5755821" y="736642"/>
            <a:ext cx="2755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Electric Voltage/Current</a:t>
            </a:r>
          </a:p>
          <a:p>
            <a:r>
              <a:rPr lang="en-US" dirty="0"/>
              <a:t>             (Analog)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E585453-D23E-4642-949D-0E42C56C8F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2103" y="1566907"/>
            <a:ext cx="2783958" cy="12654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340CB6-6DC3-4DDC-8339-925590CD5F4A}"/>
              </a:ext>
            </a:extLst>
          </p:cNvPr>
          <p:cNvSpPr txBox="1"/>
          <p:nvPr/>
        </p:nvSpPr>
        <p:spPr>
          <a:xfrm>
            <a:off x="9170600" y="826953"/>
            <a:ext cx="2755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Binary Representation</a:t>
            </a:r>
          </a:p>
          <a:p>
            <a:r>
              <a:rPr lang="en-US" dirty="0"/>
              <a:t>              (Digital)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E6211B-F5C4-4B2D-8860-ABD56031836D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>
            <a:off x="8270778" y="2189066"/>
            <a:ext cx="841325" cy="105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EEE0259-AF2D-42EE-8936-3FB1B97B5BD7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10504082" y="2832342"/>
            <a:ext cx="0" cy="1082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697124D-AB41-47E7-BABA-0F8D0BB917E8}"/>
              </a:ext>
            </a:extLst>
          </p:cNvPr>
          <p:cNvSpPr txBox="1"/>
          <p:nvPr/>
        </p:nvSpPr>
        <p:spPr>
          <a:xfrm>
            <a:off x="8929441" y="3244141"/>
            <a:ext cx="2996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Digital Signal Processing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6D3DB60-D028-49E2-A47D-020204ADDD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2156" y="4380614"/>
            <a:ext cx="2783958" cy="1265435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799B20A-2E74-4132-BF1C-730A681998D3}"/>
              </a:ext>
            </a:extLst>
          </p:cNvPr>
          <p:cNvCxnSpPr>
            <a:cxnSpLocks/>
          </p:cNvCxnSpPr>
          <p:nvPr/>
        </p:nvCxnSpPr>
        <p:spPr>
          <a:xfrm flipH="1">
            <a:off x="8402633" y="5083352"/>
            <a:ext cx="5776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84C5B44-AA95-4096-8E2C-E7AD8F8EC4B4}"/>
              </a:ext>
            </a:extLst>
          </p:cNvPr>
          <p:cNvSpPr txBox="1"/>
          <p:nvPr/>
        </p:nvSpPr>
        <p:spPr>
          <a:xfrm>
            <a:off x="5723770" y="3703205"/>
            <a:ext cx="2755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Binary Response</a:t>
            </a:r>
          </a:p>
          <a:p>
            <a:r>
              <a:rPr lang="en-US" dirty="0"/>
              <a:t>              (Digital)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D0FD02D-2578-48A8-A978-AFF7682DB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7196" y="4294723"/>
            <a:ext cx="2338519" cy="1437215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3AB3B24-7ECA-426D-8704-733577E32B14}"/>
              </a:ext>
            </a:extLst>
          </p:cNvPr>
          <p:cNvCxnSpPr>
            <a:cxnSpLocks/>
          </p:cNvCxnSpPr>
          <p:nvPr/>
        </p:nvCxnSpPr>
        <p:spPr>
          <a:xfrm flipH="1">
            <a:off x="4699591" y="5018797"/>
            <a:ext cx="10029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915A8DC-3382-45D8-88CB-80055F7DD897}"/>
              </a:ext>
            </a:extLst>
          </p:cNvPr>
          <p:cNvSpPr txBox="1"/>
          <p:nvPr/>
        </p:nvSpPr>
        <p:spPr>
          <a:xfrm>
            <a:off x="2445552" y="3591199"/>
            <a:ext cx="2755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Electric Voltage/Current</a:t>
            </a:r>
          </a:p>
          <a:p>
            <a:r>
              <a:rPr lang="en-US" dirty="0"/>
              <a:t>             (Analog)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DA4E2CC-AB9A-4FFC-A416-8D2D992D1FF3}"/>
              </a:ext>
            </a:extLst>
          </p:cNvPr>
          <p:cNvCxnSpPr>
            <a:cxnSpLocks/>
          </p:cNvCxnSpPr>
          <p:nvPr/>
        </p:nvCxnSpPr>
        <p:spPr>
          <a:xfrm flipH="1">
            <a:off x="1488558" y="5027736"/>
            <a:ext cx="1148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FC72FBF-147C-47E8-A3FE-436933927858}"/>
              </a:ext>
            </a:extLst>
          </p:cNvPr>
          <p:cNvCxnSpPr/>
          <p:nvPr/>
        </p:nvCxnSpPr>
        <p:spPr>
          <a:xfrm flipV="1">
            <a:off x="5364125" y="3428807"/>
            <a:ext cx="0" cy="3184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45B2FC6-2C56-4AE1-BD3C-6B3F879C8DF3}"/>
              </a:ext>
            </a:extLst>
          </p:cNvPr>
          <p:cNvCxnSpPr>
            <a:cxnSpLocks/>
          </p:cNvCxnSpPr>
          <p:nvPr/>
        </p:nvCxnSpPr>
        <p:spPr>
          <a:xfrm>
            <a:off x="5364125" y="3428807"/>
            <a:ext cx="33273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25A0566-8E5D-492E-9A42-6932FAD4E7F4}"/>
              </a:ext>
            </a:extLst>
          </p:cNvPr>
          <p:cNvCxnSpPr/>
          <p:nvPr/>
        </p:nvCxnSpPr>
        <p:spPr>
          <a:xfrm flipV="1">
            <a:off x="8691439" y="191386"/>
            <a:ext cx="0" cy="32374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673FE3E-27C2-4659-BD9F-F2E151CA9ECB}"/>
              </a:ext>
            </a:extLst>
          </p:cNvPr>
          <p:cNvSpPr txBox="1"/>
          <p:nvPr/>
        </p:nvSpPr>
        <p:spPr>
          <a:xfrm>
            <a:off x="2743199" y="3059474"/>
            <a:ext cx="2755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Analog World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EC23AF5-C052-4695-965B-E96EF388C608}"/>
              </a:ext>
            </a:extLst>
          </p:cNvPr>
          <p:cNvSpPr txBox="1"/>
          <p:nvPr/>
        </p:nvSpPr>
        <p:spPr>
          <a:xfrm>
            <a:off x="6756105" y="3438018"/>
            <a:ext cx="2755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Digital World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BC6EB60-C618-44E8-8DEE-6CF18F766B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74779" y="3613473"/>
            <a:ext cx="2358970" cy="235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20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3A1C3-B9D6-4D2E-A7CF-BFDC90204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DHT11 Temperature Sensor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5DCEF65-99DD-41CC-A141-DBE1F3633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265275"/>
            <a:ext cx="10910777" cy="5156791"/>
          </a:xfrm>
        </p:spPr>
        <p:txBody>
          <a:bodyPr>
            <a:normAutofit/>
          </a:bodyPr>
          <a:lstStyle/>
          <a:p>
            <a:r>
              <a:rPr lang="en-US" dirty="0"/>
              <a:t>Digital-output relative humidity &amp; temperature sensor.</a:t>
            </a:r>
          </a:p>
        </p:txBody>
      </p:sp>
      <p:pic>
        <p:nvPicPr>
          <p:cNvPr id="3" name="Picture 2" descr="Image result for DHT11">
            <a:extLst>
              <a:ext uri="{FF2B5EF4-FFF2-40B4-BE49-F238E27FC236}">
                <a16:creationId xmlns:a16="http://schemas.microsoft.com/office/drawing/2014/main" id="{E46CD419-92F6-4494-8953-83E29F4DD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149" y="2419061"/>
            <a:ext cx="3798956" cy="2849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mage result for DHT11 arduino">
            <a:extLst>
              <a:ext uri="{FF2B5EF4-FFF2-40B4-BE49-F238E27FC236}">
                <a16:creationId xmlns:a16="http://schemas.microsoft.com/office/drawing/2014/main" id="{A2094F4E-87FC-46AF-A15D-927BFB9F0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4400" y="2419061"/>
            <a:ext cx="6219581" cy="3168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71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CBBDD-8130-4DC7-A313-127F42BB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FC15C-6B36-45DA-89D8-210C99AD2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172996"/>
            <a:ext cx="10910777" cy="5156791"/>
          </a:xfrm>
        </p:spPr>
        <p:txBody>
          <a:bodyPr>
            <a:normAutofit/>
          </a:bodyPr>
          <a:lstStyle/>
          <a:p>
            <a:r>
              <a:rPr lang="en-US" b="1" dirty="0"/>
              <a:t>serial communication</a:t>
            </a:r>
            <a:r>
              <a:rPr lang="en-US" dirty="0"/>
              <a:t> is the process of sending data one bit at a time, sequentially, over a communication channel or computer bus.</a:t>
            </a:r>
          </a:p>
        </p:txBody>
      </p:sp>
      <p:pic>
        <p:nvPicPr>
          <p:cNvPr id="3074" name="Picture 2" descr="Image result for serial communication">
            <a:extLst>
              <a:ext uri="{FF2B5EF4-FFF2-40B4-BE49-F238E27FC236}">
                <a16:creationId xmlns:a16="http://schemas.microsoft.com/office/drawing/2014/main" id="{626735D4-7E47-477B-A77C-E502D0F0D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957" y="2723066"/>
            <a:ext cx="6255916" cy="1313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serial communication">
            <a:extLst>
              <a:ext uri="{FF2B5EF4-FFF2-40B4-BE49-F238E27FC236}">
                <a16:creationId xmlns:a16="http://schemas.microsoft.com/office/drawing/2014/main" id="{41DA46F4-912B-4257-83B9-37999A7FF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957" y="4316669"/>
            <a:ext cx="6606651" cy="140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FF6686-3E81-41CE-8B4A-DF012D94325D}"/>
              </a:ext>
            </a:extLst>
          </p:cNvPr>
          <p:cNvSpPr txBox="1"/>
          <p:nvPr/>
        </p:nvSpPr>
        <p:spPr>
          <a:xfrm>
            <a:off x="8405517" y="4513277"/>
            <a:ext cx="3145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0b11010010 = 0xD2 = 210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0390FE3-0AF5-45F9-9DBF-018E0D475CC4}"/>
              </a:ext>
            </a:extLst>
          </p:cNvPr>
          <p:cNvCxnSpPr/>
          <p:nvPr/>
        </p:nvCxnSpPr>
        <p:spPr>
          <a:xfrm flipV="1">
            <a:off x="9169167" y="4882609"/>
            <a:ext cx="0" cy="511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8D3EE67-A828-4BB6-B92A-E4713F2FE3ED}"/>
              </a:ext>
            </a:extLst>
          </p:cNvPr>
          <p:cNvCxnSpPr/>
          <p:nvPr/>
        </p:nvCxnSpPr>
        <p:spPr>
          <a:xfrm flipV="1">
            <a:off x="10347348" y="4882609"/>
            <a:ext cx="0" cy="511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00951FC-15C3-442C-B7BF-4B80641B291D}"/>
              </a:ext>
            </a:extLst>
          </p:cNvPr>
          <p:cNvCxnSpPr/>
          <p:nvPr/>
        </p:nvCxnSpPr>
        <p:spPr>
          <a:xfrm flipV="1">
            <a:off x="11049699" y="4882609"/>
            <a:ext cx="0" cy="511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4E2596-3262-4961-8E65-79094D749102}"/>
              </a:ext>
            </a:extLst>
          </p:cNvPr>
          <p:cNvSpPr txBox="1"/>
          <p:nvPr/>
        </p:nvSpPr>
        <p:spPr>
          <a:xfrm>
            <a:off x="8904254" y="5358145"/>
            <a:ext cx="847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CC1D73-C6D9-4984-98DD-1F7A27493FCB}"/>
              </a:ext>
            </a:extLst>
          </p:cNvPr>
          <p:cNvSpPr txBox="1"/>
          <p:nvPr/>
        </p:nvSpPr>
        <p:spPr>
          <a:xfrm>
            <a:off x="10034752" y="5358145"/>
            <a:ext cx="847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8D8022-3448-4998-A67D-4741E2A9B209}"/>
              </a:ext>
            </a:extLst>
          </p:cNvPr>
          <p:cNvSpPr txBox="1"/>
          <p:nvPr/>
        </p:nvSpPr>
        <p:spPr>
          <a:xfrm>
            <a:off x="10755241" y="5347512"/>
            <a:ext cx="847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</a:t>
            </a:r>
          </a:p>
        </p:txBody>
      </p:sp>
    </p:spTree>
    <p:extLst>
      <p:ext uri="{BB962C8B-B14F-4D97-AF65-F5344CB8AC3E}">
        <p14:creationId xmlns:p14="http://schemas.microsoft.com/office/powerpoint/2010/main" val="335866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CEB4A-20C7-454C-910C-23FB32E47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8AAF3-B006-4C18-B55D-684CF1B5F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11" y="1164607"/>
            <a:ext cx="10910777" cy="5156791"/>
          </a:xfrm>
        </p:spPr>
        <p:txBody>
          <a:bodyPr>
            <a:normAutofit/>
          </a:bodyPr>
          <a:lstStyle/>
          <a:p>
            <a:r>
              <a:rPr lang="en-US" b="1" dirty="0"/>
              <a:t>parallel communication</a:t>
            </a:r>
            <a:r>
              <a:rPr lang="en-US" dirty="0"/>
              <a:t> is a method of conveying multiple binary digits (bits) simultaneously. 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81FB8B8-F15C-46B5-AD91-7E28C8D064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011" y="1813140"/>
            <a:ext cx="3983382" cy="4258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parallel communication">
            <a:extLst>
              <a:ext uri="{FF2B5EF4-FFF2-40B4-BE49-F238E27FC236}">
                <a16:creationId xmlns:a16="http://schemas.microsoft.com/office/drawing/2014/main" id="{497B2B19-870A-4CD9-80AE-323485BEEC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264" y="2458935"/>
            <a:ext cx="5238750" cy="276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7B1345-4445-4871-BA0B-F806811AADA1}"/>
              </a:ext>
            </a:extLst>
          </p:cNvPr>
          <p:cNvSpPr txBox="1"/>
          <p:nvPr/>
        </p:nvSpPr>
        <p:spPr>
          <a:xfrm>
            <a:off x="1300293" y="5217293"/>
            <a:ext cx="459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0b10110100 = 0xB4 = 180 </a:t>
            </a:r>
          </a:p>
        </p:txBody>
      </p:sp>
    </p:spTree>
    <p:extLst>
      <p:ext uri="{BB962C8B-B14F-4D97-AF65-F5344CB8AC3E}">
        <p14:creationId xmlns:p14="http://schemas.microsoft.com/office/powerpoint/2010/main" val="209437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3071</TotalTime>
  <Words>548</Words>
  <Application>Microsoft Office PowerPoint</Application>
  <PresentationFormat>Widescreen</PresentationFormat>
  <Paragraphs>109</Paragraphs>
  <Slides>24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DilleniaUPC</vt:lpstr>
      <vt:lpstr>Diamond Grid 16x9</vt:lpstr>
      <vt:lpstr>Arduino Lab 4 : Temperature Sensor , LCD and Soldering</vt:lpstr>
      <vt:lpstr>Sensor</vt:lpstr>
      <vt:lpstr>Light Sensor</vt:lpstr>
      <vt:lpstr>Temperature Sensor</vt:lpstr>
      <vt:lpstr>Infrared Sensor</vt:lpstr>
      <vt:lpstr>How to connect sensor to microprocessor</vt:lpstr>
      <vt:lpstr>DHT11 Temperature Sensor</vt:lpstr>
      <vt:lpstr>Serial Communication</vt:lpstr>
      <vt:lpstr>Parallel Communication</vt:lpstr>
      <vt:lpstr>LCD Display</vt:lpstr>
      <vt:lpstr>LCD Display</vt:lpstr>
      <vt:lpstr>Lab 4.1 : Thermometer</vt:lpstr>
      <vt:lpstr>Lab 4.1 : Thermometer</vt:lpstr>
      <vt:lpstr>Lab 4.1 : Thermometer</vt:lpstr>
      <vt:lpstr>Lab 4.1 : Thermometer</vt:lpstr>
      <vt:lpstr>Lab 4.1 : Thermometer</vt:lpstr>
      <vt:lpstr>Soldering</vt:lpstr>
      <vt:lpstr>Soldering</vt:lpstr>
      <vt:lpstr>Soldering</vt:lpstr>
      <vt:lpstr>How to Do Soldering </vt:lpstr>
      <vt:lpstr>How to Do Desoldering </vt:lpstr>
      <vt:lpstr>Good Soldering Point</vt:lpstr>
      <vt:lpstr>Lab 4.2 : Ohmmeter</vt:lpstr>
      <vt:lpstr>Lab 4.2 : Ohmmeter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Microprocessor and its Applications</dc:title>
  <dc:creator>sumek.wi</dc:creator>
  <cp:lastModifiedBy>PATTARAPARK CHUTISAMOOOT</cp:lastModifiedBy>
  <cp:revision>266</cp:revision>
  <dcterms:created xsi:type="dcterms:W3CDTF">2017-12-19T08:52:47Z</dcterms:created>
  <dcterms:modified xsi:type="dcterms:W3CDTF">2022-02-09T06:23:34Z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